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90" r:id="rId4"/>
    <p:sldId id="289" r:id="rId5"/>
    <p:sldId id="292" r:id="rId6"/>
    <p:sldId id="293" r:id="rId7"/>
    <p:sldId id="291" r:id="rId8"/>
    <p:sldId id="294" r:id="rId9"/>
    <p:sldId id="295" r:id="rId10"/>
    <p:sldId id="296" r:id="rId11"/>
    <p:sldId id="297" r:id="rId12"/>
    <p:sldId id="27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97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0B703-0836-499D-9F8D-D18F794AD7C3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D097A-5759-4135-9984-2451C32C3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SDXL, Improving Latent Diffusion Models for High-Resolution Image Synthesis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0"/>
            <a:ext cx="6001871" cy="3496237"/>
          </a:xfrm>
        </p:spPr>
        <p:txBody>
          <a:bodyPr>
            <a:normAutofit/>
          </a:bodyPr>
          <a:lstStyle/>
          <a:p>
            <a:pPr marL="514350" indent="-514350" algn="l">
              <a:buFont typeface="+mj-ea"/>
              <a:buAutoNum type="circleNumDbPlain" startAt="4"/>
            </a:pPr>
            <a:r>
              <a:rPr lang="en-US" altLang="ko-KR" dirty="0"/>
              <a:t>Improved Autoencoder</a:t>
            </a:r>
          </a:p>
          <a:p>
            <a:pPr marL="514350" indent="-514350" algn="l">
              <a:buFont typeface="+mj-ea"/>
              <a:buAutoNum type="circleNumDbPlain" startAt="4"/>
            </a:pPr>
            <a:endParaRPr lang="en-US" altLang="ko-KR" dirty="0"/>
          </a:p>
          <a:p>
            <a:pPr algn="l">
              <a:buFontTx/>
              <a:buChar char="-"/>
            </a:pPr>
            <a:r>
              <a:rPr lang="en-US" altLang="ko-KR" dirty="0"/>
              <a:t>Batch </a:t>
            </a:r>
            <a:r>
              <a:rPr lang="ko-KR" altLang="en-US" dirty="0"/>
              <a:t>크기를 </a:t>
            </a:r>
            <a:r>
              <a:rPr lang="en-US" altLang="ko-KR" dirty="0"/>
              <a:t>9</a:t>
            </a:r>
            <a:r>
              <a:rPr lang="ko-KR" altLang="en-US" dirty="0"/>
              <a:t>에서 </a:t>
            </a:r>
            <a:r>
              <a:rPr lang="en-US" altLang="ko-KR" dirty="0"/>
              <a:t>256</a:t>
            </a:r>
            <a:r>
              <a:rPr lang="ko-KR" altLang="en-US" dirty="0"/>
              <a:t>으로 증가</a:t>
            </a:r>
            <a:endParaRPr lang="en-US" altLang="ko-KR" dirty="0"/>
          </a:p>
          <a:p>
            <a:pPr algn="l">
              <a:buFontTx/>
              <a:buChar char="-"/>
            </a:pPr>
            <a:endParaRPr lang="en-US" altLang="ko-KR" dirty="0"/>
          </a:p>
          <a:p>
            <a:pPr algn="l">
              <a:buFontTx/>
              <a:buChar char="-"/>
            </a:pPr>
            <a:r>
              <a:rPr lang="ko-KR" altLang="en-US" dirty="0"/>
              <a:t>지수 이동 평균을 이용</a:t>
            </a:r>
            <a:endParaRPr lang="en-US" altLang="ko-KR" dirty="0"/>
          </a:p>
          <a:p>
            <a:pPr algn="l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78B7B6-40EB-4AAF-8817-22941CEA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70" y="3180711"/>
            <a:ext cx="3124636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3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35875CF-C5D9-456C-B007-7554C3FD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47" y="4272129"/>
            <a:ext cx="8050306" cy="22207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0"/>
            <a:ext cx="10515600" cy="2766059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5"/>
            </a:pPr>
            <a:r>
              <a:rPr lang="en-US" altLang="ko-KR" dirty="0"/>
              <a:t>Refinement Stage</a:t>
            </a:r>
          </a:p>
          <a:p>
            <a:pPr>
              <a:buFontTx/>
              <a:buChar char="-"/>
            </a:pPr>
            <a:r>
              <a:rPr lang="ko-KR" altLang="en-US" dirty="0"/>
              <a:t>결과 모델이 때때로 지역적으로 품질이 낮은 샘플을 생성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refinement model</a:t>
            </a:r>
            <a:r>
              <a:rPr lang="ko-KR" altLang="en-US" dirty="0"/>
              <a:t>을 </a:t>
            </a:r>
            <a:r>
              <a:rPr lang="en-US" altLang="ko-KR" dirty="0"/>
              <a:t>200</a:t>
            </a:r>
            <a:r>
              <a:rPr lang="ko-KR" altLang="en-US" dirty="0"/>
              <a:t>개의 </a:t>
            </a:r>
            <a:r>
              <a:rPr lang="en-US" altLang="ko-KR" dirty="0"/>
              <a:t>noise scales</a:t>
            </a:r>
            <a:r>
              <a:rPr lang="ko-KR" altLang="en-US" dirty="0"/>
              <a:t>에 최적화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최종적으로 이미지의 품질을 향상시킴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98A6C-1255-4D0C-BB06-64609E08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555" y="0"/>
            <a:ext cx="9256889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C59806-3B23-4AAA-BFDB-3E5F96A2F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555" y="0"/>
            <a:ext cx="925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6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1990164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Diffusion model</a:t>
            </a:r>
          </a:p>
          <a:p>
            <a:endParaRPr lang="en-US" altLang="ko-KR" dirty="0"/>
          </a:p>
          <a:p>
            <a:pPr marL="342900" indent="-342900" algn="l">
              <a:buFontTx/>
              <a:buChar char="-"/>
            </a:pPr>
            <a:r>
              <a:rPr lang="ko-KR" altLang="en-US" sz="2800" dirty="0">
                <a:latin typeface="맑은 고딕 (본문)"/>
              </a:rPr>
              <a:t>데이터에 고정된</a:t>
            </a:r>
            <a:r>
              <a:rPr lang="en-US" altLang="ko-KR" sz="2800" dirty="0">
                <a:latin typeface="맑은 고딕 (본문)"/>
              </a:rPr>
              <a:t>(fixed) </a:t>
            </a:r>
            <a:r>
              <a:rPr lang="ko-KR" altLang="en-US" sz="2800" dirty="0">
                <a:latin typeface="맑은 고딕 (본문)"/>
              </a:rPr>
              <a:t>정규 분포</a:t>
            </a:r>
            <a:r>
              <a:rPr lang="en-US" altLang="ko-KR" sz="2800" dirty="0">
                <a:latin typeface="맑은 고딕 (본문)"/>
              </a:rPr>
              <a:t>(=Gaussian</a:t>
            </a:r>
            <a:r>
              <a:rPr lang="ko-KR" altLang="en-US" sz="2800" dirty="0">
                <a:latin typeface="맑은 고딕 (본문)"/>
              </a:rPr>
              <a:t>분포</a:t>
            </a:r>
            <a:r>
              <a:rPr lang="en-US" altLang="ko-KR" sz="2800" dirty="0">
                <a:latin typeface="맑은 고딕 (본문)"/>
              </a:rPr>
              <a:t>)</a:t>
            </a:r>
            <a:r>
              <a:rPr lang="ko-KR" altLang="en-US" sz="2800" dirty="0">
                <a:latin typeface="맑은 고딕 (본문)"/>
              </a:rPr>
              <a:t>로 노이즈를 점진적으로 추가하는 </a:t>
            </a:r>
            <a:r>
              <a:rPr lang="en-US" altLang="ko-KR" sz="2800" dirty="0">
                <a:latin typeface="맑은 고딕 (본문)"/>
              </a:rPr>
              <a:t>Forward process</a:t>
            </a:r>
          </a:p>
          <a:p>
            <a:pPr marL="342900" indent="-342900" algn="l">
              <a:buFontTx/>
              <a:buChar char="-"/>
            </a:pPr>
            <a:r>
              <a:rPr lang="ko-KR" altLang="en-US" sz="2800" dirty="0">
                <a:latin typeface="맑은 고딕 (본문)"/>
              </a:rPr>
              <a:t>데이터의</a:t>
            </a:r>
            <a:r>
              <a:rPr lang="en-US" altLang="ko-KR" sz="2800" dirty="0">
                <a:latin typeface="맑은 고딕 (본문)"/>
              </a:rPr>
              <a:t> </a:t>
            </a:r>
            <a:r>
              <a:rPr lang="ko-KR" altLang="en-US" sz="2800" dirty="0">
                <a:latin typeface="맑은 고딕 (본문)"/>
              </a:rPr>
              <a:t>노이즈를 학습된</a:t>
            </a:r>
            <a:r>
              <a:rPr lang="en-US" altLang="ko-KR" sz="2800" dirty="0">
                <a:latin typeface="맑은 고딕 (본문)"/>
              </a:rPr>
              <a:t>(learned) </a:t>
            </a:r>
            <a:r>
              <a:rPr lang="ko-KR" altLang="en-US" sz="2800" dirty="0">
                <a:latin typeface="맑은 고딕 (본문)"/>
              </a:rPr>
              <a:t>정규 분포로 점진적으로 제거하는 </a:t>
            </a:r>
            <a:r>
              <a:rPr lang="en-US" altLang="ko-KR" sz="2800" dirty="0">
                <a:latin typeface="맑은 고딕 (본문)"/>
              </a:rPr>
              <a:t>Reverse process</a:t>
            </a: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1DC8EFA-571D-4B9E-BD16-EC55C7B1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2" y="3635188"/>
            <a:ext cx="81534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CE1FD0-942B-47E9-A1DB-C24DFF101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69" y="4119318"/>
            <a:ext cx="2867425" cy="514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872A83-A2A0-4871-9110-797F17A2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69" y="4750603"/>
            <a:ext cx="1657581" cy="5430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9C4FD2-EE5E-404B-BA35-7E3274953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3"/>
          <a:stretch/>
        </p:blipFill>
        <p:spPr bwMode="auto">
          <a:xfrm>
            <a:off x="4605990" y="519031"/>
            <a:ext cx="7227421" cy="124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76D24D7-7221-411A-910F-6753F743FDC1}"/>
              </a:ext>
            </a:extLst>
          </p:cNvPr>
          <p:cNvSpPr txBox="1">
            <a:spLocks/>
          </p:cNvSpPr>
          <p:nvPr/>
        </p:nvSpPr>
        <p:spPr>
          <a:xfrm>
            <a:off x="403412" y="1785472"/>
            <a:ext cx="4697506" cy="43643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VAE(Variational Auto-Encoder)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sz="2800" dirty="0">
                <a:latin typeface="맑은 고딕 (본문)"/>
              </a:rPr>
              <a:t>Input image X</a:t>
            </a:r>
            <a:r>
              <a:rPr lang="ko-KR" altLang="en-US" sz="2800" dirty="0">
                <a:latin typeface="맑은 고딕 (본문)"/>
              </a:rPr>
              <a:t>를 잘 설명하는 </a:t>
            </a:r>
            <a:r>
              <a:rPr lang="en-US" altLang="ko-KR" sz="2800" dirty="0">
                <a:latin typeface="맑은 고딕 (본문)"/>
              </a:rPr>
              <a:t>feature</a:t>
            </a:r>
            <a:r>
              <a:rPr lang="ko-KR" altLang="en-US" sz="2800" dirty="0">
                <a:latin typeface="맑은 고딕 (본문)"/>
              </a:rPr>
              <a:t>를 추출하여 </a:t>
            </a:r>
            <a:r>
              <a:rPr lang="en-US" altLang="ko-KR" sz="2800" dirty="0">
                <a:latin typeface="맑은 고딕 (본문)"/>
              </a:rPr>
              <a:t>Latent vector z</a:t>
            </a:r>
            <a:r>
              <a:rPr lang="ko-KR" altLang="en-US" sz="2800" dirty="0">
                <a:latin typeface="맑은 고딕 (본문)"/>
              </a:rPr>
              <a:t>를 생성</a:t>
            </a:r>
            <a:endParaRPr lang="en-US" altLang="ko-KR" sz="2800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Input</a:t>
            </a:r>
            <a:r>
              <a:rPr lang="ko-KR" altLang="en-US" dirty="0">
                <a:latin typeface="맑은 고딕 (본문)"/>
              </a:rPr>
              <a:t> </a:t>
            </a:r>
            <a:r>
              <a:rPr lang="en-US" altLang="ko-KR" dirty="0">
                <a:latin typeface="맑은 고딕 (본문)"/>
              </a:rPr>
              <a:t>image X</a:t>
            </a:r>
            <a:r>
              <a:rPr lang="ko-KR" altLang="en-US" dirty="0">
                <a:latin typeface="맑은 고딕 (본문)"/>
              </a:rPr>
              <a:t>의 </a:t>
            </a:r>
            <a:r>
              <a:rPr lang="en-US" altLang="ko-KR" dirty="0">
                <a:latin typeface="맑은 고딕 (본문)"/>
              </a:rPr>
              <a:t>feature</a:t>
            </a:r>
            <a:r>
              <a:rPr lang="ko-KR" altLang="en-US" dirty="0">
                <a:latin typeface="맑은 고딕 (본문)"/>
              </a:rPr>
              <a:t> 어떤 </a:t>
            </a:r>
            <a:r>
              <a:rPr lang="ko-KR" altLang="en-US" sz="2800" dirty="0">
                <a:latin typeface="맑은 고딕 (본문)"/>
              </a:rPr>
              <a:t>확률밀도함수</a:t>
            </a:r>
            <a:r>
              <a:rPr lang="en-US" altLang="ko-KR" sz="2800" dirty="0">
                <a:latin typeface="맑은 고딕 (본문)"/>
              </a:rPr>
              <a:t>(</a:t>
            </a:r>
            <a:r>
              <a:rPr lang="ko-KR" altLang="en-US" sz="2800" dirty="0">
                <a:latin typeface="맑은 고딕 (본문)"/>
              </a:rPr>
              <a:t>분포</a:t>
            </a:r>
            <a:r>
              <a:rPr lang="en-US" altLang="ko-KR" sz="2800" dirty="0">
                <a:latin typeface="맑은 고딕 (본문)"/>
              </a:rPr>
              <a:t>)</a:t>
            </a:r>
            <a:r>
              <a:rPr lang="ko-KR" altLang="en-US" sz="2800" dirty="0">
                <a:latin typeface="맑은 고딕 (본문)"/>
              </a:rPr>
              <a:t>를 가지고 있다고 가정</a:t>
            </a:r>
            <a:endParaRPr lang="en-US" altLang="ko-KR" sz="2800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ko-KR" altLang="en-US" dirty="0"/>
              <a:t>이 분포에서 새로운 샘플을 생성</a:t>
            </a:r>
          </a:p>
        </p:txBody>
      </p:sp>
      <p:pic>
        <p:nvPicPr>
          <p:cNvPr id="2056" name="Picture 8" descr="arch1">
            <a:extLst>
              <a:ext uri="{FF2B5EF4-FFF2-40B4-BE49-F238E27FC236}">
                <a16:creationId xmlns:a16="http://schemas.microsoft.com/office/drawing/2014/main" id="{3422916A-49AD-4FE6-8186-140D4238A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28" y="84061"/>
            <a:ext cx="5058556" cy="23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8DAFD3-BDDF-4CF4-8F32-B07361D5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04" y="2481208"/>
            <a:ext cx="4515678" cy="23793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FA9758-D52E-4924-B847-03B0CB799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794" y="5158010"/>
            <a:ext cx="3814615" cy="5874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32AB96-0795-4502-AD59-1AF01ACF5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795" y="6232668"/>
            <a:ext cx="1286410" cy="297436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483B111-91F1-4F98-AD51-BC74A85B71F1}"/>
              </a:ext>
            </a:extLst>
          </p:cNvPr>
          <p:cNvSpPr txBox="1">
            <a:spLocks/>
          </p:cNvSpPr>
          <p:nvPr/>
        </p:nvSpPr>
        <p:spPr>
          <a:xfrm>
            <a:off x="9650660" y="4995569"/>
            <a:ext cx="3493917" cy="1862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N</a:t>
            </a:r>
            <a:r>
              <a:rPr lang="ko-KR" altLang="en-US" sz="1200" dirty="0"/>
              <a:t>은 입력 데이터의 차원 수</a:t>
            </a:r>
            <a:endParaRPr lang="en-US" altLang="ko-KR" sz="1200" dirty="0"/>
          </a:p>
          <a:p>
            <a:r>
              <a:rPr lang="en-US" altLang="ko-KR" sz="1200" dirty="0"/>
              <a:t>M</a:t>
            </a:r>
            <a:r>
              <a:rPr lang="ko-KR" altLang="en-US" sz="1200" dirty="0"/>
              <a:t>은 </a:t>
            </a:r>
            <a:r>
              <a:rPr lang="en-US" altLang="ko-KR" sz="1200" dirty="0"/>
              <a:t>feature</a:t>
            </a:r>
            <a:r>
              <a:rPr lang="ko-KR" altLang="en-US" sz="1200" dirty="0"/>
              <a:t>의 차원 수</a:t>
            </a:r>
            <a:endParaRPr lang="en-US" altLang="ko-KR" sz="1200" dirty="0"/>
          </a:p>
          <a:p>
            <a:r>
              <a:rPr lang="en-US" altLang="ko-KR" sz="1200" dirty="0"/>
              <a:t>μ</a:t>
            </a:r>
            <a:r>
              <a:rPr lang="ko-KR" altLang="en-US" sz="1200" dirty="0"/>
              <a:t>는 </a:t>
            </a:r>
            <a:r>
              <a:rPr lang="en-US" altLang="ko-KR" sz="1200" dirty="0"/>
              <a:t>feature</a:t>
            </a:r>
            <a:r>
              <a:rPr lang="ko-KR" altLang="en-US" sz="1200" dirty="0"/>
              <a:t>의 평균</a:t>
            </a:r>
            <a:endParaRPr lang="en-US" altLang="ko-KR" sz="1200" dirty="0"/>
          </a:p>
          <a:p>
            <a:r>
              <a:rPr lang="en-US" altLang="ko-KR" sz="1200" dirty="0"/>
              <a:t>var</a:t>
            </a:r>
            <a:r>
              <a:rPr lang="ko-KR" altLang="en-US" sz="1200" dirty="0"/>
              <a:t>는 </a:t>
            </a:r>
            <a:r>
              <a:rPr lang="en-US" altLang="ko-KR" sz="1200" dirty="0"/>
              <a:t>feature</a:t>
            </a:r>
            <a:r>
              <a:rPr lang="ko-KR" altLang="en-US" sz="1200" dirty="0"/>
              <a:t>의 분산</a:t>
            </a:r>
            <a:endParaRPr lang="en-US" altLang="ko-KR" sz="1200" dirty="0"/>
          </a:p>
          <a:p>
            <a:r>
              <a:rPr lang="en-US" altLang="ko-KR" sz="1200" dirty="0" err="1"/>
              <a:t>x_reconst</a:t>
            </a:r>
            <a:r>
              <a:rPr lang="ko-KR" altLang="en-US" sz="1200" dirty="0"/>
              <a:t>는 재구성된 입력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(Decoder</a:t>
            </a:r>
            <a:r>
              <a:rPr lang="ko-KR" altLang="en-US" sz="1200" dirty="0"/>
              <a:t>를 통과한 결과값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는 원본 입력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B2CB0D-01CC-44B1-8DA7-1FDD326E2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794" y="5728481"/>
            <a:ext cx="2911277" cy="5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8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r>
              <a:rPr lang="en-US" altLang="ko-KR" dirty="0"/>
              <a:t>Latent diffusion model (Stable diffusion)</a:t>
            </a:r>
          </a:p>
          <a:p>
            <a:endParaRPr lang="en-US" altLang="ko-KR" dirty="0"/>
          </a:p>
          <a:p>
            <a:pPr marL="342900" indent="-342900" algn="l">
              <a:buFontTx/>
              <a:buChar char="-"/>
            </a:pPr>
            <a:r>
              <a:rPr lang="en-US" altLang="ko-KR" sz="2800" dirty="0">
                <a:latin typeface="맑은 고딕 (본문)"/>
              </a:rPr>
              <a:t>Diffusion model</a:t>
            </a:r>
            <a:r>
              <a:rPr lang="ko-KR" altLang="en-US" sz="2800" dirty="0">
                <a:latin typeface="맑은 고딕 (본문)"/>
              </a:rPr>
              <a:t>을 </a:t>
            </a:r>
            <a:r>
              <a:rPr lang="en-US" altLang="ko-KR" sz="2800" dirty="0">
                <a:latin typeface="맑은 고딕 (본문)"/>
              </a:rPr>
              <a:t>VAR </a:t>
            </a:r>
            <a:r>
              <a:rPr lang="ko-KR" altLang="en-US" sz="2800" dirty="0">
                <a:latin typeface="맑은 고딕 (본문)"/>
              </a:rPr>
              <a:t>모델의 </a:t>
            </a:r>
            <a:r>
              <a:rPr lang="en-US" altLang="ko-KR" sz="2800" dirty="0">
                <a:latin typeface="맑은 고딕 (본문)"/>
              </a:rPr>
              <a:t>latent space</a:t>
            </a:r>
            <a:r>
              <a:rPr lang="ko-KR" altLang="en-US" sz="2800" dirty="0">
                <a:latin typeface="맑은 고딕 (본문)"/>
              </a:rPr>
              <a:t>를 </a:t>
            </a:r>
            <a:r>
              <a:rPr lang="en-US" altLang="ko-KR" sz="2800" dirty="0">
                <a:latin typeface="맑은 고딕 (본문)"/>
              </a:rPr>
              <a:t>input </a:t>
            </a:r>
            <a:r>
              <a:rPr lang="ko-KR" altLang="en-US" sz="2800" dirty="0">
                <a:latin typeface="맑은 고딕 (본문)"/>
              </a:rPr>
              <a:t>받아서 </a:t>
            </a:r>
            <a:r>
              <a:rPr lang="ko-KR" altLang="en-US" dirty="0">
                <a:latin typeface="맑은 고딕 (본문)"/>
              </a:rPr>
              <a:t>학습하도록 설계한 모델</a:t>
            </a:r>
            <a:endParaRPr lang="en-US" altLang="ko-KR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8E3C15-6B93-45A5-A5AE-3F8F8C0FC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5881"/>
            <a:ext cx="12192000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83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r>
              <a:rPr lang="en-US" altLang="ko-KR" dirty="0"/>
              <a:t>Latent diffusion model (Stable diffusion)</a:t>
            </a: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07242-8857-451C-9A20-AB09A40D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0" y="2609694"/>
            <a:ext cx="7325747" cy="357237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DC6000-E332-4FDA-89E0-3A93C880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16" y="3002150"/>
            <a:ext cx="4223427" cy="27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83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r>
              <a:rPr lang="en-US" altLang="ko-KR" dirty="0"/>
              <a:t>SDXL (Stable diffusion XL)</a:t>
            </a:r>
          </a:p>
          <a:p>
            <a:endParaRPr lang="en-US" altLang="ko-KR" dirty="0"/>
          </a:p>
          <a:p>
            <a:pPr marL="342900" indent="-342900" algn="l">
              <a:buFontTx/>
              <a:buChar char="-"/>
            </a:pPr>
            <a:r>
              <a:rPr lang="en-US" altLang="ko-KR" sz="2800" dirty="0">
                <a:latin typeface="맑은 고딕 (본문)"/>
              </a:rPr>
              <a:t>Diffusion model</a:t>
            </a:r>
            <a:r>
              <a:rPr lang="ko-KR" altLang="en-US" sz="2800" dirty="0">
                <a:latin typeface="맑은 고딕 (본문)"/>
              </a:rPr>
              <a:t>을 </a:t>
            </a:r>
            <a:r>
              <a:rPr lang="en-US" altLang="ko-KR" sz="2800" dirty="0">
                <a:latin typeface="맑은 고딕 (본문)"/>
              </a:rPr>
              <a:t>VAR </a:t>
            </a:r>
            <a:r>
              <a:rPr lang="ko-KR" altLang="en-US" sz="2800" dirty="0">
                <a:latin typeface="맑은 고딕 (본문)"/>
              </a:rPr>
              <a:t>모델의 </a:t>
            </a:r>
            <a:r>
              <a:rPr lang="en-US" altLang="ko-KR" sz="2800" dirty="0">
                <a:latin typeface="맑은 고딕 (본문)"/>
              </a:rPr>
              <a:t>latent space</a:t>
            </a:r>
            <a:r>
              <a:rPr lang="ko-KR" altLang="en-US" sz="2800" dirty="0">
                <a:latin typeface="맑은 고딕 (본문)"/>
              </a:rPr>
              <a:t>를 </a:t>
            </a:r>
            <a:r>
              <a:rPr lang="en-US" altLang="ko-KR" sz="2800" dirty="0">
                <a:latin typeface="맑은 고딕 (본문)"/>
              </a:rPr>
              <a:t>input </a:t>
            </a:r>
            <a:r>
              <a:rPr lang="ko-KR" altLang="en-US" sz="2800" dirty="0">
                <a:latin typeface="맑은 고딕 (본문)"/>
              </a:rPr>
              <a:t>받아서 </a:t>
            </a:r>
            <a:r>
              <a:rPr lang="ko-KR" altLang="en-US" dirty="0">
                <a:latin typeface="맑은 고딕 (본문)"/>
              </a:rPr>
              <a:t>학습하도록 설계한 모델</a:t>
            </a:r>
            <a:endParaRPr lang="en-US" altLang="ko-KR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A67499-1B8E-4341-92C8-E071B594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47" y="3979851"/>
            <a:ext cx="8050306" cy="22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pPr marL="514350" indent="-514350" algn="l">
              <a:buFont typeface="+mj-ea"/>
              <a:buAutoNum type="circleNumDbPlain"/>
            </a:pPr>
            <a:r>
              <a:rPr lang="ko-KR" altLang="en-US" dirty="0" err="1">
                <a:latin typeface="맑은 고딕 (본문)"/>
              </a:rPr>
              <a:t>아키텍쳐</a:t>
            </a:r>
            <a:endParaRPr lang="en-US" altLang="ko-KR" sz="2800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ko-KR" altLang="en-US" sz="2800" dirty="0">
                <a:latin typeface="맑은 고딕 (본문)"/>
              </a:rPr>
              <a:t>기존 </a:t>
            </a:r>
            <a:r>
              <a:rPr lang="en-US" altLang="ko-KR" sz="2800" dirty="0">
                <a:latin typeface="맑은 고딕 (본문)"/>
              </a:rPr>
              <a:t>Stable diffusion model </a:t>
            </a:r>
            <a:r>
              <a:rPr lang="ko-KR" altLang="en-US" sz="2800" dirty="0">
                <a:latin typeface="맑은 고딕 (본문)"/>
              </a:rPr>
              <a:t>대비</a:t>
            </a:r>
            <a:r>
              <a:rPr lang="en-US" altLang="ko-KR" dirty="0">
                <a:latin typeface="맑은 고딕 (본문)"/>
              </a:rPr>
              <a:t> 3</a:t>
            </a:r>
            <a:r>
              <a:rPr lang="ko-KR" altLang="en-US" dirty="0">
                <a:latin typeface="맑은 고딕 (본문)"/>
              </a:rPr>
              <a:t>배 이상 커진 </a:t>
            </a:r>
            <a:r>
              <a:rPr lang="en-US" altLang="ko-KR" dirty="0" err="1">
                <a:latin typeface="맑은 고딕 (본문)"/>
              </a:rPr>
              <a:t>Unet</a:t>
            </a:r>
            <a:endParaRPr lang="en-US" altLang="ko-KR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en-US" altLang="ko-KR" dirty="0">
                <a:latin typeface="맑은 고딕 (본문)"/>
              </a:rPr>
              <a:t>CLIP </a:t>
            </a:r>
            <a:r>
              <a:rPr lang="en-US" altLang="ko-KR" dirty="0" err="1">
                <a:latin typeface="맑은 고딕 (본문)"/>
              </a:rPr>
              <a:t>ViT</a:t>
            </a:r>
            <a:r>
              <a:rPr lang="en-US" altLang="ko-KR" dirty="0">
                <a:latin typeface="맑은 고딕 (본문)"/>
              </a:rPr>
              <a:t> </a:t>
            </a:r>
            <a:r>
              <a:rPr lang="ko-KR" altLang="en-US" dirty="0">
                <a:latin typeface="맑은 고딕 (본문)"/>
              </a:rPr>
              <a:t>모델을 활용해서 </a:t>
            </a:r>
            <a:r>
              <a:rPr lang="en-US" altLang="ko-KR" dirty="0">
                <a:latin typeface="맑은 고딕 (본문)"/>
              </a:rPr>
              <a:t>817M</a:t>
            </a:r>
            <a:r>
              <a:rPr lang="ko-KR" altLang="en-US" dirty="0">
                <a:latin typeface="맑은 고딕 (본문)"/>
              </a:rPr>
              <a:t>개의 파라미터를 가진 인코더</a:t>
            </a:r>
            <a:endParaRPr lang="en-US" altLang="ko-KR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en-US" altLang="ko-KR" dirty="0">
                <a:latin typeface="맑은 고딕 (본문)"/>
              </a:rPr>
              <a:t>2048</a:t>
            </a:r>
            <a:r>
              <a:rPr lang="ko-KR" altLang="en-US" dirty="0">
                <a:latin typeface="맑은 고딕 (본문)"/>
              </a:rPr>
              <a:t>로 증가한 </a:t>
            </a:r>
            <a:r>
              <a:rPr lang="en-US" altLang="ko-KR" dirty="0">
                <a:latin typeface="맑은 고딕 (본문)"/>
              </a:rPr>
              <a:t>Context dimension</a:t>
            </a:r>
          </a:p>
          <a:p>
            <a:pPr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CA553E-BA43-496B-9426-F0D6B06AF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"/>
          <a:stretch/>
        </p:blipFill>
        <p:spPr>
          <a:xfrm>
            <a:off x="2390258" y="4312024"/>
            <a:ext cx="7411484" cy="17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6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0"/>
            <a:ext cx="6001871" cy="3433483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ea"/>
              <a:buAutoNum type="circleNumDbPlain" startAt="2"/>
            </a:pPr>
            <a:r>
              <a:rPr lang="en-US" altLang="ko-KR" sz="2400" dirty="0">
                <a:latin typeface="맑은 고딕 (본문)"/>
              </a:rPr>
              <a:t>Micro-Conditioning</a:t>
            </a:r>
          </a:p>
          <a:p>
            <a:pPr algn="l">
              <a:buFontTx/>
              <a:buChar char="-"/>
            </a:pPr>
            <a:r>
              <a:rPr lang="en-US" altLang="ko-KR" sz="2400" dirty="0">
                <a:latin typeface="맑은 고딕 (본문)"/>
              </a:rPr>
              <a:t>LDM paradigm</a:t>
            </a:r>
            <a:r>
              <a:rPr lang="ko-KR" altLang="en-US" sz="2400" dirty="0">
                <a:latin typeface="맑은 고딕 (본문)"/>
              </a:rPr>
              <a:t>은 큰 단점 중 하나가 최소 이미지 크기를 요한다는 것</a:t>
            </a:r>
            <a:endParaRPr lang="en-US" altLang="ko-KR" sz="2400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추가 </a:t>
            </a:r>
            <a:r>
              <a:rPr lang="en-US" altLang="ko-KR" sz="2400" dirty="0">
                <a:latin typeface="맑은 고딕 (본문)"/>
              </a:rPr>
              <a:t>supervision </a:t>
            </a:r>
            <a:r>
              <a:rPr lang="ko-KR" altLang="en-US" sz="2400" dirty="0">
                <a:latin typeface="맑은 고딕 (본문)"/>
              </a:rPr>
              <a:t>없이 추가 파라미터 제공</a:t>
            </a:r>
            <a:endParaRPr lang="en-US" altLang="ko-KR" sz="2400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원본 이미지의 크기와 </a:t>
            </a:r>
            <a:r>
              <a:rPr lang="en-US" altLang="ko-KR" sz="2400" dirty="0">
                <a:latin typeface="맑은 고딕 (본문)"/>
              </a:rPr>
              <a:t>crop </a:t>
            </a:r>
            <a:r>
              <a:rPr lang="ko-KR" altLang="en-US" sz="2400" dirty="0">
                <a:latin typeface="맑은 고딕 (본문)"/>
              </a:rPr>
              <a:t>할 위치를 </a:t>
            </a:r>
            <a:r>
              <a:rPr lang="en-US" altLang="ko-KR" sz="2400" dirty="0">
                <a:latin typeface="맑은 고딕 (본문)"/>
              </a:rPr>
              <a:t>feature</a:t>
            </a:r>
            <a:r>
              <a:rPr lang="ko-KR" altLang="en-US" sz="2400" dirty="0">
                <a:latin typeface="맑은 고딕 (본문)"/>
              </a:rPr>
              <a:t> </a:t>
            </a:r>
            <a:r>
              <a:rPr lang="ko-KR" altLang="en-US" sz="2400" dirty="0" err="1">
                <a:latin typeface="맑은 고딕 (본문)"/>
              </a:rPr>
              <a:t>임베딩에</a:t>
            </a:r>
            <a:r>
              <a:rPr lang="ko-KR" altLang="en-US" sz="2400" dirty="0">
                <a:latin typeface="맑은 고딕 (본문)"/>
              </a:rPr>
              <a:t> 추가</a:t>
            </a:r>
            <a:endParaRPr lang="en-US" altLang="ko-KR" sz="2400" dirty="0">
              <a:latin typeface="맑은 고딕 (본문)"/>
            </a:endParaRPr>
          </a:p>
          <a:p>
            <a:pPr marL="0" indent="0" algn="l">
              <a:buNone/>
            </a:pPr>
            <a:r>
              <a:rPr lang="en-US" altLang="ko-KR" sz="2400" dirty="0" err="1">
                <a:latin typeface="맑은 고딕 (본문)"/>
              </a:rPr>
              <a:t>c_size</a:t>
            </a:r>
            <a:r>
              <a:rPr lang="en-US" altLang="ko-KR" sz="2400" dirty="0">
                <a:latin typeface="맑은 고딕 (본문)"/>
              </a:rPr>
              <a:t> = (</a:t>
            </a:r>
            <a:r>
              <a:rPr lang="en-US" altLang="ko-KR" sz="2400" dirty="0" err="1">
                <a:latin typeface="맑은 고딕 (본문)"/>
              </a:rPr>
              <a:t>h_original</a:t>
            </a:r>
            <a:r>
              <a:rPr lang="en-US" altLang="ko-KR" sz="2400" dirty="0">
                <a:latin typeface="맑은 고딕 (본문)"/>
              </a:rPr>
              <a:t>, </a:t>
            </a:r>
            <a:r>
              <a:rPr lang="en-US" altLang="ko-KR" sz="2400" dirty="0" err="1">
                <a:latin typeface="맑은 고딕 (본문)"/>
              </a:rPr>
              <a:t>w_original</a:t>
            </a:r>
            <a:r>
              <a:rPr lang="en-US" altLang="ko-KR" sz="2400" dirty="0">
                <a:latin typeface="맑은 고딕 (본문)"/>
              </a:rPr>
              <a:t>)</a:t>
            </a:r>
          </a:p>
          <a:p>
            <a:pPr marL="0" indent="0" algn="l">
              <a:buNone/>
            </a:pPr>
            <a:r>
              <a:rPr lang="en-US" altLang="ko-KR" sz="2400" dirty="0" err="1">
                <a:latin typeface="맑은 고딕 (본문)"/>
              </a:rPr>
              <a:t>c_crop</a:t>
            </a:r>
            <a:r>
              <a:rPr lang="en-US" altLang="ko-KR" sz="2400" dirty="0">
                <a:latin typeface="맑은 고딕 (본문)"/>
              </a:rPr>
              <a:t> = (</a:t>
            </a:r>
            <a:r>
              <a:rPr lang="en-US" altLang="ko-KR" sz="2400" dirty="0" err="1">
                <a:latin typeface="맑은 고딕 (본문)"/>
              </a:rPr>
              <a:t>c_top</a:t>
            </a:r>
            <a:r>
              <a:rPr lang="en-US" altLang="ko-KR" sz="2400" dirty="0">
                <a:latin typeface="맑은 고딕 (본문)"/>
              </a:rPr>
              <a:t>, </a:t>
            </a:r>
            <a:r>
              <a:rPr lang="en-US" altLang="ko-KR" sz="2400" dirty="0" err="1">
                <a:latin typeface="맑은 고딕 (본문)"/>
              </a:rPr>
              <a:t>c_left</a:t>
            </a:r>
            <a:r>
              <a:rPr lang="en-US" altLang="ko-KR" sz="2400" dirty="0">
                <a:latin typeface="맑은 고딕 (본문)"/>
              </a:rPr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2400" dirty="0">
              <a:latin typeface="맑은 고딕 (본문)"/>
            </a:endParaRPr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B4BFD-0C34-4F59-B78F-EA0A4BA5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99" y="1166455"/>
            <a:ext cx="4124901" cy="3229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973E39-2460-47EE-8801-5A7CF97B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49" y="4635157"/>
            <a:ext cx="3124636" cy="112410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A434299-8893-465F-9D71-14D2301404F9}"/>
              </a:ext>
            </a:extLst>
          </p:cNvPr>
          <p:cNvSpPr txBox="1">
            <a:spLocks/>
          </p:cNvSpPr>
          <p:nvPr/>
        </p:nvSpPr>
        <p:spPr>
          <a:xfrm>
            <a:off x="7453016" y="5759264"/>
            <a:ext cx="4124902" cy="4392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latin typeface="맑은 고딕 (본문)"/>
              </a:rPr>
              <a:t>Result</a:t>
            </a:r>
            <a:r>
              <a:rPr lang="ko-KR" altLang="en-US" sz="1400" dirty="0">
                <a:latin typeface="맑은 고딕 (본문)"/>
              </a:rPr>
              <a:t> </a:t>
            </a:r>
            <a:r>
              <a:rPr lang="en-US" altLang="ko-KR" sz="1400" dirty="0">
                <a:latin typeface="맑은 고딕 (본문)"/>
              </a:rPr>
              <a:t>of</a:t>
            </a:r>
            <a:r>
              <a:rPr lang="ko-KR" altLang="en-US" sz="1400" dirty="0">
                <a:latin typeface="맑은 고딕 (본문)"/>
              </a:rPr>
              <a:t> </a:t>
            </a:r>
            <a:r>
              <a:rPr lang="en-US" altLang="ko-KR" sz="1400" dirty="0">
                <a:latin typeface="맑은 고딕 (본문)"/>
              </a:rPr>
              <a:t>class-conditional ImageNet</a:t>
            </a:r>
          </a:p>
          <a:p>
            <a:pPr marL="0" indent="0" algn="ctr">
              <a:buNone/>
            </a:pPr>
            <a:r>
              <a:rPr lang="en-US" altLang="ko-KR" sz="1400" dirty="0">
                <a:latin typeface="맑은 고딕 (본문)"/>
              </a:rPr>
              <a:t> on 512*512 resolution</a:t>
            </a:r>
            <a:endParaRPr lang="ko-KR" altLang="en-US" sz="14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6505610-21AA-4DB3-B011-09B69160B5CC}"/>
              </a:ext>
            </a:extLst>
          </p:cNvPr>
          <p:cNvSpPr txBox="1">
            <a:spLocks/>
          </p:cNvSpPr>
          <p:nvPr/>
        </p:nvSpPr>
        <p:spPr>
          <a:xfrm>
            <a:off x="838199" y="5002307"/>
            <a:ext cx="6001871" cy="1748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>
                <a:latin typeface="맑은 고딕 (본문)"/>
              </a:rPr>
              <a:t>FID (Fréchet Inception Distance):</a:t>
            </a:r>
          </a:p>
          <a:p>
            <a:pPr>
              <a:buFontTx/>
              <a:buChar char="-"/>
            </a:pPr>
            <a:r>
              <a:rPr lang="ko-KR" altLang="en-US" sz="1100" dirty="0"/>
              <a:t>생성된 이미지의 분포와 원래 이미지의 분포가 어느정도 </a:t>
            </a:r>
            <a:r>
              <a:rPr lang="ko-KR" altLang="en-US" sz="1100" dirty="0" err="1"/>
              <a:t>비슷한지</a:t>
            </a:r>
            <a:r>
              <a:rPr lang="ko-KR" altLang="en-US" sz="1100" dirty="0"/>
              <a:t> 측정하는 지표</a:t>
            </a:r>
            <a:endParaRPr lang="en-US" altLang="ko-KR" sz="1100" dirty="0"/>
          </a:p>
          <a:p>
            <a:pPr>
              <a:buFontTx/>
              <a:buChar char="-"/>
            </a:pPr>
            <a:r>
              <a:rPr lang="ko-KR" altLang="en-US" sz="1100" dirty="0"/>
              <a:t>낮을수록 좋음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IS (Inception Score)</a:t>
            </a:r>
          </a:p>
          <a:p>
            <a:pPr>
              <a:buFontTx/>
              <a:buChar char="-"/>
            </a:pPr>
            <a:r>
              <a:rPr lang="ko-KR" altLang="en-US" sz="1100" dirty="0"/>
              <a:t>생성된 이미지의 </a:t>
            </a:r>
            <a:r>
              <a:rPr lang="en-US" altLang="ko-KR" sz="1100" dirty="0"/>
              <a:t>Fidelity(</a:t>
            </a:r>
            <a:r>
              <a:rPr lang="ko-KR" altLang="en-US" sz="1100" dirty="0"/>
              <a:t>이미지의 질</a:t>
            </a:r>
            <a:r>
              <a:rPr lang="en-US" altLang="ko-KR" sz="1100" dirty="0"/>
              <a:t>)</a:t>
            </a:r>
            <a:r>
              <a:rPr lang="ko-KR" altLang="en-US" sz="1100" dirty="0"/>
              <a:t>과 </a:t>
            </a:r>
            <a:r>
              <a:rPr lang="en-US" altLang="ko-KR" sz="1100" dirty="0"/>
              <a:t>Diversity(</a:t>
            </a:r>
            <a:r>
              <a:rPr lang="ko-KR" altLang="en-US" sz="1100" dirty="0"/>
              <a:t>이미지의 다양성</a:t>
            </a:r>
            <a:r>
              <a:rPr lang="en-US" altLang="ko-KR" sz="1100" dirty="0"/>
              <a:t>)</a:t>
            </a:r>
            <a:r>
              <a:rPr lang="ko-KR" altLang="en-US" sz="1100" dirty="0"/>
              <a:t>을 측정하는 지표</a:t>
            </a:r>
            <a:endParaRPr lang="en-US" altLang="ko-KR" sz="1100" dirty="0"/>
          </a:p>
          <a:p>
            <a:pPr>
              <a:buFontTx/>
              <a:buChar char="-"/>
            </a:pPr>
            <a:r>
              <a:rPr lang="ko-KR" altLang="en-US" sz="1100" dirty="0"/>
              <a:t>높을수록 좋음</a:t>
            </a:r>
            <a:endParaRPr lang="en-US" altLang="ko-KR" sz="1100" dirty="0"/>
          </a:p>
          <a:p>
            <a:pPr>
              <a:buFontTx/>
              <a:buChar char="-"/>
            </a:pPr>
            <a:endParaRPr lang="en-US" altLang="ko-KR" sz="1100" dirty="0"/>
          </a:p>
          <a:p>
            <a:pPr marL="0" indent="0"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6913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69"/>
            <a:ext cx="6001871" cy="4706471"/>
          </a:xfrm>
        </p:spPr>
        <p:txBody>
          <a:bodyPr>
            <a:normAutofit/>
          </a:bodyPr>
          <a:lstStyle/>
          <a:p>
            <a:pPr marL="514350" indent="-514350" algn="l">
              <a:buFont typeface="+mj-ea"/>
              <a:buAutoNum type="circleNumDbPlain" startAt="3"/>
            </a:pPr>
            <a:r>
              <a:rPr lang="en-US" altLang="ko-KR" dirty="0"/>
              <a:t>Multi-Aspect Training</a:t>
            </a:r>
          </a:p>
          <a:p>
            <a:pPr algn="l">
              <a:buFontTx/>
              <a:buChar char="-"/>
            </a:pPr>
            <a:r>
              <a:rPr lang="ko-KR" altLang="en-US" dirty="0"/>
              <a:t>데이터를 다양한 종횡비로 분할</a:t>
            </a:r>
            <a:endParaRPr lang="en-US" altLang="ko-KR" dirty="0"/>
          </a:p>
          <a:p>
            <a:pPr algn="l">
              <a:buFontTx/>
              <a:buChar char="-"/>
            </a:pPr>
            <a:r>
              <a:rPr lang="ko-KR" altLang="en-US" dirty="0"/>
              <a:t>가능한 한 </a:t>
            </a:r>
            <a:r>
              <a:rPr lang="en-US" altLang="ko-KR" dirty="0"/>
              <a:t>1024*1024 </a:t>
            </a:r>
            <a:r>
              <a:rPr lang="ko-KR" altLang="en-US" dirty="0"/>
              <a:t>픽셀에 가까운 픽셀 수를 유지 </a:t>
            </a:r>
            <a:endParaRPr lang="en-US" altLang="ko-KR" dirty="0"/>
          </a:p>
          <a:p>
            <a:pPr algn="l">
              <a:buFontTx/>
              <a:buChar char="-"/>
            </a:pPr>
            <a:r>
              <a:rPr lang="en-US" altLang="ko-KR" dirty="0"/>
              <a:t>64</a:t>
            </a:r>
            <a:r>
              <a:rPr lang="ko-KR" altLang="en-US" dirty="0"/>
              <a:t>의 배수로 높이와 너비를 적절히 조절</a:t>
            </a:r>
            <a:endParaRPr lang="en-US" altLang="ko-KR" dirty="0"/>
          </a:p>
          <a:p>
            <a:pPr algn="l">
              <a:buFontTx/>
              <a:buChar char="-"/>
            </a:pPr>
            <a:endParaRPr lang="en-US" altLang="ko-KR" dirty="0"/>
          </a:p>
          <a:p>
            <a:pPr marL="0" indent="0" algn="l">
              <a:buNone/>
            </a:pPr>
            <a:r>
              <a:rPr lang="en-US" altLang="ko-KR" dirty="0" err="1"/>
              <a:t>c_ar</a:t>
            </a:r>
            <a:r>
              <a:rPr lang="en-US" altLang="ko-KR" dirty="0"/>
              <a:t> = (</a:t>
            </a:r>
            <a:r>
              <a:rPr lang="en-US" altLang="ko-KR" dirty="0" err="1"/>
              <a:t>h_tgt</a:t>
            </a:r>
            <a:r>
              <a:rPr lang="en-US" altLang="ko-KR" dirty="0"/>
              <a:t>, </a:t>
            </a:r>
            <a:r>
              <a:rPr lang="en-US" altLang="ko-KR" dirty="0" err="1"/>
              <a:t>w_tgt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95FF29-5DDC-45B0-BA83-4AE646E7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34" y="2121527"/>
            <a:ext cx="3940687" cy="261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83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3849</TotalTime>
  <Words>399</Words>
  <Application>Microsoft Office PowerPoint</Application>
  <PresentationFormat>와이드스크린</PresentationFormat>
  <Paragraphs>75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맑은 고딕 (본문)</vt:lpstr>
      <vt:lpstr>Arial</vt:lpstr>
      <vt:lpstr>Office 테마</vt:lpstr>
      <vt:lpstr>SDXL, Improving Latent Diffusion Models for High-Resolution Image Synthesis</vt:lpstr>
      <vt:lpstr>1. 논문 개요</vt:lpstr>
      <vt:lpstr>1. 논문 개요</vt:lpstr>
      <vt:lpstr>1. 논문 개요</vt:lpstr>
      <vt:lpstr>1. 논문 개요</vt:lpstr>
      <vt:lpstr>2. 모델</vt:lpstr>
      <vt:lpstr>2. 모델</vt:lpstr>
      <vt:lpstr>2. 모델</vt:lpstr>
      <vt:lpstr>2. 모델</vt:lpstr>
      <vt:lpstr>2. 모델</vt:lpstr>
      <vt:lpstr>2. 모델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112</cp:revision>
  <dcterms:created xsi:type="dcterms:W3CDTF">2023-09-03T23:41:12Z</dcterms:created>
  <dcterms:modified xsi:type="dcterms:W3CDTF">2023-09-19T11:42:56Z</dcterms:modified>
</cp:coreProperties>
</file>